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</p:sldIdLst>
  <p:sldSz cx="30275213" cy="42803763"/>
  <p:notesSz cx="6858000" cy="9144000"/>
  <p:embeddedFontLst>
    <p:embeddedFont>
      <p:font typeface="NanumGothic" panose="020D0604000000000000" pitchFamily="34" charset="-127"/>
      <p:regular r:id="rId3"/>
      <p:bold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77" autoAdjust="0"/>
    <p:restoredTop sz="94660"/>
  </p:normalViewPr>
  <p:slideViewPr>
    <p:cSldViewPr snapToGrid="0">
      <p:cViewPr varScale="1">
        <p:scale>
          <a:sx n="20" d="100"/>
          <a:sy n="20" d="100"/>
        </p:scale>
        <p:origin x="3456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94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850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94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901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972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39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790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086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628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214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802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96ADFC-34EB-42DB-90AD-05E5D0EF1AB2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551F4-16F2-4186-B3AE-EB4180AD7A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0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1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1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834536E7-C805-0571-E39D-3D367E103A78}"/>
              </a:ext>
            </a:extLst>
          </p:cNvPr>
          <p:cNvSpPr/>
          <p:nvPr/>
        </p:nvSpPr>
        <p:spPr>
          <a:xfrm>
            <a:off x="708087" y="420160"/>
            <a:ext cx="28885975" cy="4412212"/>
          </a:xfrm>
          <a:prstGeom prst="roundRect">
            <a:avLst/>
          </a:prstGeom>
          <a:solidFill>
            <a:srgbClr val="B6D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310" dirty="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인공지능을 통한 알려진 </a:t>
            </a:r>
            <a:r>
              <a:rPr lang="ko-KR" altLang="en-US" sz="11310" dirty="0" err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평문</a:t>
            </a:r>
            <a:r>
              <a:rPr lang="ko-KR" altLang="en-US" sz="11310" dirty="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공격 연구 동향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A68954-D3DD-CCAC-8BDC-B2EF74249434}"/>
              </a:ext>
            </a:extLst>
          </p:cNvPr>
          <p:cNvSpPr txBox="1"/>
          <p:nvPr/>
        </p:nvSpPr>
        <p:spPr>
          <a:xfrm>
            <a:off x="3980483" y="5005648"/>
            <a:ext cx="23189580" cy="1310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959" dirty="0">
                <a:latin typeface="NanumGothic" panose="020D0604000000000000" pitchFamily="34" charset="-127"/>
                <a:ea typeface="NanumGothic" panose="020D0604000000000000" pitchFamily="34" charset="-127"/>
              </a:rPr>
              <a:t>임세진</a:t>
            </a:r>
            <a:r>
              <a:rPr lang="en-US" altLang="ko-KR" sz="3959" baseline="30000" dirty="0">
                <a:latin typeface="NanumGothic" panose="020D0604000000000000" pitchFamily="34" charset="-127"/>
                <a:ea typeface="NanumGothic" panose="020D0604000000000000" pitchFamily="34" charset="-127"/>
              </a:rPr>
              <a:t>*</a:t>
            </a:r>
            <a:r>
              <a:rPr lang="en-US" altLang="ko-KR" sz="3959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3959" dirty="0">
                <a:latin typeface="NanumGothic" panose="020D0604000000000000" pitchFamily="34" charset="-127"/>
                <a:ea typeface="NanumGothic" panose="020D0604000000000000" pitchFamily="34" charset="-127"/>
              </a:rPr>
              <a:t> 김현지</a:t>
            </a:r>
            <a:r>
              <a:rPr lang="en-US" altLang="ko-KR" sz="3959" baseline="30000" dirty="0">
                <a:latin typeface="NanumGothic" panose="020D0604000000000000" pitchFamily="34" charset="-127"/>
                <a:ea typeface="NanumGothic" panose="020D0604000000000000" pitchFamily="34" charset="-127"/>
              </a:rPr>
              <a:t>*</a:t>
            </a:r>
            <a:r>
              <a:rPr lang="en-US" altLang="ko-KR" sz="3959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3959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3959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장경배</a:t>
            </a:r>
            <a:r>
              <a:rPr lang="en-US" altLang="ko-KR" sz="3959" baseline="30000" dirty="0">
                <a:latin typeface="NanumGothic" panose="020D0604000000000000" pitchFamily="34" charset="-127"/>
                <a:ea typeface="NanumGothic" panose="020D0604000000000000" pitchFamily="34" charset="-127"/>
              </a:rPr>
              <a:t>*</a:t>
            </a:r>
            <a:r>
              <a:rPr lang="en-US" altLang="ko-KR" sz="3959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3959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3959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서화정</a:t>
            </a:r>
            <a:r>
              <a:rPr lang="en-US" altLang="ko-KR" sz="3959" baseline="30000" dirty="0">
                <a:latin typeface="NanumGothic" panose="020D0604000000000000" pitchFamily="34" charset="-127"/>
                <a:ea typeface="NanumGothic" panose="020D0604000000000000" pitchFamily="34" charset="-127"/>
              </a:rPr>
              <a:t>*†</a:t>
            </a:r>
            <a:endParaRPr lang="en-US" altLang="ko-KR" sz="395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r>
              <a:rPr lang="en-US" altLang="ko-KR" sz="3959" baseline="30000" dirty="0">
                <a:latin typeface="NanumGothic" panose="020D0604000000000000" pitchFamily="34" charset="-127"/>
                <a:ea typeface="NanumGothic" panose="020D0604000000000000" pitchFamily="34" charset="-127"/>
              </a:rPr>
              <a:t>* </a:t>
            </a:r>
            <a:r>
              <a:rPr lang="ko-KR" altLang="en-US" sz="3959" dirty="0">
                <a:latin typeface="NanumGothic" panose="020D0604000000000000" pitchFamily="34" charset="-127"/>
                <a:ea typeface="NanumGothic" panose="020D0604000000000000" pitchFamily="34" charset="-127"/>
              </a:rPr>
              <a:t>한성대학교 대학원 </a:t>
            </a:r>
            <a:r>
              <a:rPr lang="en-US" altLang="ko-KR" sz="3959" dirty="0">
                <a:latin typeface="NanumGothic" panose="020D0604000000000000" pitchFamily="34" charset="-127"/>
                <a:ea typeface="NanumGothic" panose="020D0604000000000000" pitchFamily="34" charset="-127"/>
              </a:rPr>
              <a:t>IT</a:t>
            </a:r>
            <a:r>
              <a:rPr lang="ko-KR" altLang="en-US" sz="3959" dirty="0">
                <a:latin typeface="NanumGothic" panose="020D0604000000000000" pitchFamily="34" charset="-127"/>
                <a:ea typeface="NanumGothic" panose="020D0604000000000000" pitchFamily="34" charset="-127"/>
              </a:rPr>
              <a:t>융합공학과</a:t>
            </a: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7F3C74A1-DA3E-B937-69AC-CFD7664DC6E1}"/>
              </a:ext>
            </a:extLst>
          </p:cNvPr>
          <p:cNvSpPr/>
          <p:nvPr/>
        </p:nvSpPr>
        <p:spPr>
          <a:xfrm>
            <a:off x="708085" y="6543594"/>
            <a:ext cx="28885975" cy="3290423"/>
          </a:xfrm>
          <a:prstGeom prst="roundRect">
            <a:avLst/>
          </a:prstGeom>
          <a:solidFill>
            <a:srgbClr val="B6D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310" b="1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B2380E-DC0D-D080-A217-F178EEE40ACE}"/>
              </a:ext>
            </a:extLst>
          </p:cNvPr>
          <p:cNvSpPr txBox="1"/>
          <p:nvPr/>
        </p:nvSpPr>
        <p:spPr>
          <a:xfrm>
            <a:off x="1322165" y="7669779"/>
            <a:ext cx="27234963" cy="206748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●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암호 분석 기법에는 알려진 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평문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공격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차분 분석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부채널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분석 등이 있음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●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본 논문에서는 인공지능 기술을 사용하여 알려진 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평문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공격을 수행한 연구 동향에 대해 서술함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649C7DFC-9194-7E93-B6ED-C5C3229D82F8}"/>
              </a:ext>
            </a:extLst>
          </p:cNvPr>
          <p:cNvSpPr/>
          <p:nvPr/>
        </p:nvSpPr>
        <p:spPr>
          <a:xfrm>
            <a:off x="708084" y="6543594"/>
            <a:ext cx="4046796" cy="1206865"/>
          </a:xfrm>
          <a:prstGeom prst="round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09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Ⅰ. </a:t>
            </a:r>
            <a:r>
              <a:rPr lang="ko-KR" altLang="en-US" sz="509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서  론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F92D3DE-EDF1-9B14-9439-2D893D36D9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87" y="-493207"/>
            <a:ext cx="261150" cy="1632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29280" tIns="64640" rIns="129280" bIns="6464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sz="9762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754F60-33EC-411B-459A-4EF06AAD6D20}"/>
              </a:ext>
            </a:extLst>
          </p:cNvPr>
          <p:cNvSpPr txBox="1"/>
          <p:nvPr/>
        </p:nvSpPr>
        <p:spPr>
          <a:xfrm>
            <a:off x="446766" y="41764796"/>
            <a:ext cx="29147294" cy="701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959" dirty="0"/>
              <a:t>https://crypto.modoo.at/</a:t>
            </a: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9421B784-AA02-1273-3388-875320FB3A62}"/>
              </a:ext>
            </a:extLst>
          </p:cNvPr>
          <p:cNvSpPr/>
          <p:nvPr/>
        </p:nvSpPr>
        <p:spPr>
          <a:xfrm>
            <a:off x="708085" y="10204086"/>
            <a:ext cx="28885975" cy="7330590"/>
          </a:xfrm>
          <a:prstGeom prst="roundRect">
            <a:avLst>
              <a:gd name="adj" fmla="val 12014"/>
            </a:avLst>
          </a:prstGeom>
          <a:solidFill>
            <a:srgbClr val="B6D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310" b="1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47B4AE-CC84-3EF8-C876-AF3EE3A4CB53}"/>
              </a:ext>
            </a:extLst>
          </p:cNvPr>
          <p:cNvSpPr txBox="1"/>
          <p:nvPr/>
        </p:nvSpPr>
        <p:spPr>
          <a:xfrm>
            <a:off x="1322165" y="11177585"/>
            <a:ext cx="27908296" cy="623510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●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선형 암호 분석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(Linear Cryptanalysis) : 1993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년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Matsui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가 제안한 강력한 암호 분석 방법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ex)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알려진 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평문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공격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●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QSVM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은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SVM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과 동일한 프로세스를 가지는데 커널 연산을 양자 컴퓨터에서 수행한다는 점에서 차이가 있음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●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인공지능을 통해 알려진 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평문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공격이 수행되는 과정 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[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데이터셋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]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입력데이터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: (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평문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||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암호문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쌍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출력데이터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비밀키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무작위 키로 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평문을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암호화하여 암호문 생성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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신경망 네트워크 구축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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키 예측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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실제 키와 비교 후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MSE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손실 함수를 통해 손실 계산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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손실 값을 최소화하는 방향으로 최적화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FFFF927E-D2ED-27A7-8AB8-DA07D03CE5DF}"/>
              </a:ext>
            </a:extLst>
          </p:cNvPr>
          <p:cNvSpPr/>
          <p:nvPr/>
        </p:nvSpPr>
        <p:spPr>
          <a:xfrm>
            <a:off x="708084" y="10204085"/>
            <a:ext cx="4046796" cy="1206865"/>
          </a:xfrm>
          <a:prstGeom prst="round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09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Ⅱ. </a:t>
            </a:r>
            <a:r>
              <a:rPr lang="ko-KR" altLang="en-US" sz="509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관련연구</a:t>
            </a:r>
          </a:p>
        </p:txBody>
      </p:sp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ACAABC53-DC4D-2D6F-A752-9A3BE1C5AB46}"/>
              </a:ext>
            </a:extLst>
          </p:cNvPr>
          <p:cNvSpPr/>
          <p:nvPr/>
        </p:nvSpPr>
        <p:spPr>
          <a:xfrm>
            <a:off x="708085" y="17938504"/>
            <a:ext cx="28885975" cy="17618190"/>
          </a:xfrm>
          <a:prstGeom prst="roundRect">
            <a:avLst>
              <a:gd name="adj" fmla="val 12014"/>
            </a:avLst>
          </a:prstGeom>
          <a:solidFill>
            <a:srgbClr val="B6D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310" b="1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080FC-2848-2807-36E0-09C9A5262601}"/>
              </a:ext>
            </a:extLst>
          </p:cNvPr>
          <p:cNvSpPr txBox="1"/>
          <p:nvPr/>
        </p:nvSpPr>
        <p:spPr>
          <a:xfrm>
            <a:off x="1365257" y="19154750"/>
            <a:ext cx="27571629" cy="1563543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●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[5]</a:t>
            </a: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DL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기반 암호 분석 모델을 통해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S-DES8/10, SIMON32/64, SPECK32/64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암호에 대해 알려진 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평문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공격 수행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데이터의 전체적인 정보를 고려하기에 적합한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MLP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모델 사용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데이터셋 수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6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만개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150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만개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150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만개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SIMON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과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SPECK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은 키비트가 커서 키공간을 텍스트 기반 키로 제한하여 공격 수행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결과적으로 세 암호에 대해 전체 라운드에 대한 암호 분석을 성공하였음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●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[6]</a:t>
            </a: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[5]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의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MLP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모델에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Residual Network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와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GLU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기법을 적용하여 성능 개선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평균적으로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5.3%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더 높은 정확도 달성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매개변수 수를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93.16%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감소 시킴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S-DES8/10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과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S-AES16/16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에 대한 암호 분석 수행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데이터셋 수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10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만개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160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만개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S-AES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가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S-DES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보다 더 많은 매개변수를 요구하며 낮은 정확도를 보임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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S-AES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가 신경망 학습이 더 어려움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●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[4]</a:t>
            </a: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양자 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머신러닝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모델인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QSVM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을 사용하여 양자 시뮬레이터 및 양자 프로세서 상에서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Caesar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암호 분석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양자 데이터로 변환하는 인코딩 과정 필요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데이터셋은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Float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형과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Bit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형으로 나누어 실험 수행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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Bit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형이 실행시간은 오래 걸리지만 더 높은 정확도 달성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  <a:sym typeface="Wingdings" pitchFamily="2" charset="2"/>
            </a:endParaRPr>
          </a:p>
          <a:p>
            <a:pPr marL="685800" indent="-685800">
              <a:lnSpc>
                <a:spcPct val="150000"/>
              </a:lnSpc>
              <a:buFontTx/>
              <a:buChar char="-"/>
            </a:pP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QSVM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을 통해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Caesar2/2,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3/3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에 대해 암호 분석 성공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(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각각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100%,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 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84%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정확도 달성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)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319C58BA-ABFE-7A86-6930-3CC3131AD54C}"/>
              </a:ext>
            </a:extLst>
          </p:cNvPr>
          <p:cNvSpPr/>
          <p:nvPr/>
        </p:nvSpPr>
        <p:spPr>
          <a:xfrm>
            <a:off x="708084" y="17938504"/>
            <a:ext cx="4046796" cy="1206865"/>
          </a:xfrm>
          <a:prstGeom prst="round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09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Ⅲ. </a:t>
            </a:r>
            <a:r>
              <a:rPr lang="ko-KR" altLang="en-US" sz="509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동향</a:t>
            </a: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EEBE0207-6E41-8AAC-0034-B717A15C9667}"/>
              </a:ext>
            </a:extLst>
          </p:cNvPr>
          <p:cNvSpPr/>
          <p:nvPr/>
        </p:nvSpPr>
        <p:spPr>
          <a:xfrm>
            <a:off x="708085" y="36044793"/>
            <a:ext cx="28885975" cy="5231905"/>
          </a:xfrm>
          <a:prstGeom prst="roundRect">
            <a:avLst>
              <a:gd name="adj" fmla="val 6285"/>
            </a:avLst>
          </a:prstGeom>
          <a:solidFill>
            <a:srgbClr val="B6D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310" b="1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CD3BEF-EC1F-4F94-0132-ED8FB99ABC9A}"/>
              </a:ext>
            </a:extLst>
          </p:cNvPr>
          <p:cNvSpPr txBox="1"/>
          <p:nvPr/>
        </p:nvSpPr>
        <p:spPr>
          <a:xfrm>
            <a:off x="1365257" y="37713135"/>
            <a:ext cx="27234963" cy="31035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●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현재의 딥러닝 기술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고전 신경망 기술로는 알려진 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평문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공격을 통한 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실직적인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암호 분석이 어려움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●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양자 컴퓨터 또한 자원적 제한 및 하드웨어의 불안정성으로 실질적인 분석이 어려움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●</a:t>
            </a:r>
            <a:r>
              <a:rPr lang="en-US" altLang="ko-KR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적은 </a:t>
            </a:r>
            <a:r>
              <a:rPr lang="ko-KR" altLang="en-US" sz="4524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평문</a:t>
            </a:r>
            <a:r>
              <a:rPr lang="ko-KR" altLang="en-US" sz="4524" dirty="0">
                <a:latin typeface="NanumGothic" panose="020D0604000000000000" pitchFamily="34" charset="-127"/>
                <a:ea typeface="NanumGothic" panose="020D0604000000000000" pitchFamily="34" charset="-127"/>
              </a:rPr>
              <a:t> 암호문 쌍의 데이터셋으로도 높은 정확도를 달성할 수 있도록 특화된 기법 연구가 이뤄져야 함</a:t>
            </a:r>
            <a:endParaRPr lang="en-US" altLang="ko-KR" sz="4524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01EDC690-B502-90A9-47BA-8B4FDA8A85F0}"/>
              </a:ext>
            </a:extLst>
          </p:cNvPr>
          <p:cNvSpPr/>
          <p:nvPr/>
        </p:nvSpPr>
        <p:spPr>
          <a:xfrm>
            <a:off x="708084" y="36044792"/>
            <a:ext cx="4046796" cy="1206865"/>
          </a:xfrm>
          <a:prstGeom prst="round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09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Ⅳ. </a:t>
            </a:r>
            <a:r>
              <a:rPr lang="ko-KR" altLang="en-US" sz="5090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결론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340E21FF-4311-18F8-2530-9A14B4C066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3568" y="41512786"/>
            <a:ext cx="2460454" cy="120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892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237</TotalTime>
  <Words>402</Words>
  <Application>Microsoft Macintosh PowerPoint</Application>
  <PresentationFormat>사용자 지정</PresentationFormat>
  <Paragraphs>33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NanumGothic</vt:lpstr>
      <vt:lpstr>Calibri</vt:lpstr>
      <vt:lpstr>Arial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4551</dc:creator>
  <cp:lastModifiedBy>임세진</cp:lastModifiedBy>
  <cp:revision>10</cp:revision>
  <dcterms:created xsi:type="dcterms:W3CDTF">2022-09-05T08:39:15Z</dcterms:created>
  <dcterms:modified xsi:type="dcterms:W3CDTF">2022-09-14T13:00:02Z</dcterms:modified>
</cp:coreProperties>
</file>

<file path=docProps/thumbnail.jpeg>
</file>